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2" r:id="rId4"/>
    <p:sldId id="260" r:id="rId5"/>
    <p:sldId id="282" r:id="rId6"/>
    <p:sldId id="283" r:id="rId7"/>
    <p:sldId id="285" r:id="rId8"/>
    <p:sldId id="261" r:id="rId9"/>
    <p:sldId id="288" r:id="rId10"/>
    <p:sldId id="289" r:id="rId11"/>
    <p:sldId id="286" r:id="rId12"/>
    <p:sldId id="287" r:id="rId13"/>
    <p:sldId id="300" r:id="rId14"/>
    <p:sldId id="301" r:id="rId15"/>
    <p:sldId id="302" r:id="rId16"/>
    <p:sldId id="303" r:id="rId17"/>
    <p:sldId id="304" r:id="rId18"/>
    <p:sldId id="263" r:id="rId19"/>
    <p:sldId id="268" r:id="rId20"/>
    <p:sldId id="270" r:id="rId21"/>
    <p:sldId id="271" r:id="rId22"/>
    <p:sldId id="272" r:id="rId23"/>
    <p:sldId id="275" r:id="rId24"/>
    <p:sldId id="274" r:id="rId25"/>
    <p:sldId id="276" r:id="rId26"/>
    <p:sldId id="277" r:id="rId27"/>
    <p:sldId id="264" r:id="rId28"/>
    <p:sldId id="269" r:id="rId29"/>
    <p:sldId id="278" r:id="rId30"/>
    <p:sldId id="295" r:id="rId31"/>
    <p:sldId id="267" r:id="rId32"/>
    <p:sldId id="279" r:id="rId33"/>
    <p:sldId id="296" r:id="rId34"/>
    <p:sldId id="297" r:id="rId35"/>
    <p:sldId id="305" r:id="rId36"/>
    <p:sldId id="299" r:id="rId37"/>
    <p:sldId id="258" r:id="rId38"/>
    <p:sldId id="25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B9243-F442-4553-AB18-2625C82967B1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C1BBC-AB5C-4B70-BCF1-883C8DAEF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55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94E8-CC88-BAB2-D22C-E71CF4AB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F8DF2-5531-512B-DCB6-86DD942CC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ECB34D-2112-44A1-C7A2-B1D2852BA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92706-EDB7-CC43-62A2-659F16031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94E8-CC88-BAB2-D22C-E71CF4AB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F8DF2-5531-512B-DCB6-86DD942CC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ECB34D-2112-44A1-C7A2-B1D2852BA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92706-EDB7-CC43-62A2-659F16031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13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612-9AC1-53E6-699D-102E59CA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9D7EE-0F53-A4FB-706B-222F4C09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FFB9-265C-BA99-8DD0-8158B509E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C1EE7-90A2-D563-EB2B-00BA55DC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23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612-9AC1-53E6-699D-102E59CA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9D7EE-0F53-A4FB-706B-222F4C09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FFB9-265C-BA99-8DD0-8158B509E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C1EE7-90A2-D563-EB2B-00BA55DC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91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612-9AC1-53E6-699D-102E59CA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9D7EE-0F53-A4FB-706B-222F4C09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FFB9-265C-BA99-8DD0-8158B509E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C1EE7-90A2-D563-EB2B-00BA55DC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69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612-9AC1-53E6-699D-102E59CA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9D7EE-0F53-A4FB-706B-222F4C09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FFB9-265C-BA99-8DD0-8158B509E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C1EE7-90A2-D563-EB2B-00BA55DC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45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E612-9AC1-53E6-699D-102E59CA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9D7EE-0F53-A4FB-706B-222F4C09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EFFB9-265C-BA99-8DD0-8158B509E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C1EE7-90A2-D563-EB2B-00BA55DC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6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6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7870-501E-85DF-D92F-683E6664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F1C7B1-91E9-BAFB-220B-82BA19BC1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1EE613-7919-6B69-DE86-B90052FA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C82EF-6641-79F1-AB34-082284E0C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1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45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14048-3B0A-805A-80B8-8C692E1D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EA193F-DA29-2224-9A51-0AFF139ED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B8024E-A99F-11DC-D458-5CE075044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87FBB-CDC7-0634-3504-65B308BCB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2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A823B-BD54-2D59-1C82-BC9E04CB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E05ADB-E197-F243-3577-87C5DDB13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19B192-0229-2C0F-BB76-B59AA139A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23B65C-9FD6-E333-D307-7F07A823A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5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38689-0A17-2D39-997A-6FBA826E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A82133-7B61-F708-B798-DD411B068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74658-BEDD-D7FB-20DE-C548BEA68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DC2AA-40E0-6739-81E8-54F14042D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8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636B-564A-C4B1-6863-45DA9BF8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F6616D-FA15-8A06-EFEE-D4FC378B3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544DF2-0283-C446-DE56-6CF775B0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FBFCA-103B-477A-1ED4-4F7A5B416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4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61B92-9EFB-783C-463B-55A03224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EF7393-03FC-83FB-CF38-E6338E298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87CD7A-21B9-D9F6-A475-004B0F804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04F280-2CCA-0273-EBA8-C7A1949F7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1BBC-AB5C-4B70-BCF1-883C8DAEF8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6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DB98-3C16-0F04-A582-1BC5E7C65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07DE2-0846-58E7-EA3F-416DAAEF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62A31-545A-EC5A-2897-BF772C2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CF6DC-0481-007A-6622-9C064BF2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D06BE-BC2F-C7A3-7BCC-0B8DF30B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675C-95EF-A54E-0386-4E494BB6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DEFD5-0E9A-58F1-CE2B-667236DC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1C3B-6269-DF89-A654-D6BFC520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4257B-C8FF-83DA-5052-26A1745B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A6F42-D037-CE95-21B9-C2F89F1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4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DFB54-43A7-CD28-6FAC-6C95EED47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E3882-F8C8-596B-14BE-33E169197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EBD2-F070-EF03-DD79-B4D8688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CCC19-181D-BF75-6956-EBF55E2E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84CA3-6768-E9F4-3930-4DD98458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BBE4-A753-A606-7E6E-61C6988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6129-C35C-7D9D-DADF-51BDFAEB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7F62-6F57-E1E3-EEDF-6D929E3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5F8AC-13C1-46AB-2AEC-7C48FB78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0E279-ECEF-315B-074A-FAD68D9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3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D4C3-AED7-88A7-0ABF-3860AFCD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62667-071F-E536-1EED-F9AEC8B6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E94D4-0660-C995-110C-0B5DEEBB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AEFA7-EDE3-FFCA-B2D5-A92C0A1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7643D-13BD-5813-789C-8AF14FC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D139-534E-A964-02B8-D045B1D7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EF9A1-B9A6-9761-4DB8-E604B1A7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9FB0F4-2E81-060E-1473-BD8AC1A95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8CB3F-22B8-A805-7BC7-2A418F42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22C86-EA22-D734-8BA2-4B9B4670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9706A-CA1F-12DC-FEBF-0C6B4D9B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3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24D8-E41C-8999-74A1-A4F8733D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4B7C6-2C45-6F90-FD82-4F6FF766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153E4-EE90-4405-8213-2E330D44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9CFB69-BC20-9D40-3688-47498DBA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2377C-EEA6-07A5-9798-733608A31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657A9-8EB0-63BE-1051-FF6117CE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F1214-CC3F-7EE9-E75E-631576F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0B3102-73A7-8EF1-36EE-EE837528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14C65-4B3F-596A-4759-E2965A9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711FF-252F-329C-9CEB-37C9DD41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103EC2-6489-2744-4C5A-74B7DAC3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9ACB1-A37E-A7CE-4600-9387D2B6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4F08E2-C1CD-79BD-B94A-30DFC4E0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CB51D-EB49-670E-4070-4EE167EE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0DCB3-C7FD-52D1-C6A3-97D7945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8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9CC-7280-03D6-9467-B4AE9F9B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B0977-9DE1-2633-7D25-12DC9669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BA856-984B-6C56-A441-B3D38F55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595EA-32D5-7BE8-FD50-09E9B85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C47B3-0AE4-DA05-CD11-980326DC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520F-0BA8-7AA8-A5B1-E0C691ED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7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CC76B-274F-8F52-89EC-2239BC85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AEE9A-48B7-9318-E032-6801ECFE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29786-940F-F5C0-52A6-5FE0A0881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BF03-1DDA-FC60-8AF8-32CB606A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60896-503F-63C5-3FFB-18AAFDF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72F8-5B62-A24D-158F-F102ECE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2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58D10-6BF0-2576-4BE1-6E01A63F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1D38-8FB1-791D-B7BE-EA605743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F3D3C-D278-CA6D-0709-10003F2A2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C5B0A-511F-C905-5BC2-88A86B3D2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085BD-51DA-077B-5CFF-175A6A5C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F4E10-3215-ECC2-B8E9-88A2C7683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6734C-A450-A03C-B0E7-E4CF0B17FD60}"/>
              </a:ext>
            </a:extLst>
          </p:cNvPr>
          <p:cNvSpPr txBox="1"/>
          <p:nvPr/>
        </p:nvSpPr>
        <p:spPr>
          <a:xfrm>
            <a:off x="2430379" y="5937584"/>
            <a:ext cx="386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latin typeface="세방고딕"/>
              </a:rPr>
              <a:t>아마란스</a:t>
            </a:r>
            <a:endParaRPr lang="ko-KR" altLang="en-US" sz="2200" b="1" dirty="0">
              <a:latin typeface="세방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341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8" y="1724154"/>
            <a:ext cx="10963616" cy="41488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76870" y="1864311"/>
            <a:ext cx="976544" cy="33735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53414" y="1339313"/>
            <a:ext cx="1633491" cy="524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86905" y="1139257"/>
            <a:ext cx="13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Basic 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6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63377" y="1484824"/>
            <a:ext cx="11016391" cy="4242639"/>
            <a:chOff x="463377" y="1339312"/>
            <a:chExt cx="10367380" cy="3605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-1" r="-1338" b="32436"/>
            <a:stretch/>
          </p:blipFill>
          <p:spPr>
            <a:xfrm>
              <a:off x="463377" y="1339312"/>
              <a:ext cx="5786503" cy="36055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67137" r="13743"/>
            <a:stretch/>
          </p:blipFill>
          <p:spPr>
            <a:xfrm>
              <a:off x="5905389" y="1388349"/>
              <a:ext cx="4925368" cy="1753737"/>
            </a:xfrm>
            <a:prstGeom prst="rect">
              <a:avLst/>
            </a:prstGeom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2893720" y="3663845"/>
            <a:ext cx="4101483" cy="144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08668" y="4998128"/>
            <a:ext cx="347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Basic block x 2 x 4 = 16 layer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73188" y="4386470"/>
            <a:ext cx="5202311" cy="116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08668" y="5459723"/>
            <a:ext cx="97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layer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208668" y="3506680"/>
            <a:ext cx="383210" cy="93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08668" y="4588844"/>
            <a:ext cx="97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layer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48133" y="4310731"/>
            <a:ext cx="4023136" cy="190454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20461906">
            <a:off x="9200797" y="3963622"/>
            <a:ext cx="1217405" cy="5067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555550" y="3779525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 layer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49014" y="3744013"/>
            <a:ext cx="1242874" cy="47053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42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63377" y="1561057"/>
            <a:ext cx="10420646" cy="5042517"/>
            <a:chOff x="463377" y="1339312"/>
            <a:chExt cx="10881551" cy="53538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4448" y="1339312"/>
              <a:ext cx="5640480" cy="323471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377" y="1339312"/>
              <a:ext cx="5125703" cy="535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05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데이터 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504247"/>
            <a:ext cx="7566910" cy="33518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00" y="1539759"/>
            <a:ext cx="6837935" cy="46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데이터 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562470"/>
            <a:ext cx="5432410" cy="50572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067" y="1478290"/>
            <a:ext cx="6240133" cy="397808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7599285" y="4048217"/>
            <a:ext cx="4083729" cy="266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10717" y="6240437"/>
            <a:ext cx="3027286" cy="42313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332268" y="4159030"/>
            <a:ext cx="5527647" cy="23219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6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구축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3377" y="1565165"/>
            <a:ext cx="11535639" cy="4307811"/>
            <a:chOff x="476088" y="1524158"/>
            <a:chExt cx="11837277" cy="426036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088" y="1524158"/>
              <a:ext cx="5759959" cy="426036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2895" y="2330943"/>
              <a:ext cx="6340470" cy="3453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92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구축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3377" y="1538277"/>
            <a:ext cx="10367380" cy="4737672"/>
            <a:chOff x="463377" y="1698639"/>
            <a:chExt cx="9540947" cy="424939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r="705" b="27637"/>
            <a:stretch/>
          </p:blipFill>
          <p:spPr>
            <a:xfrm>
              <a:off x="463377" y="1698639"/>
              <a:ext cx="7923801" cy="424939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72526" r="45935"/>
            <a:stretch/>
          </p:blipFill>
          <p:spPr>
            <a:xfrm>
              <a:off x="5399561" y="1708394"/>
              <a:ext cx="4604763" cy="1721938"/>
            </a:xfrm>
            <a:prstGeom prst="rect">
              <a:avLst/>
            </a:prstGeom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8531441" y="3240350"/>
            <a:ext cx="949910" cy="1535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8062" y="4879736"/>
            <a:ext cx="213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일정성능</a:t>
            </a:r>
            <a:r>
              <a:rPr lang="ko-KR" altLang="en-US" dirty="0"/>
              <a:t> 변화 </a:t>
            </a:r>
            <a:r>
              <a:rPr lang="en-US" altLang="ko-KR" dirty="0"/>
              <a:t>x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조기종료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18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en-US" altLang="ko-KR" sz="2000" b="1" dirty="0" err="1"/>
              <a:t>Resnet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6" y="1668722"/>
            <a:ext cx="5399286" cy="22818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1" r="-262" b="27756"/>
          <a:stretch/>
        </p:blipFill>
        <p:spPr>
          <a:xfrm>
            <a:off x="6022554" y="1668721"/>
            <a:ext cx="4402966" cy="20954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64" y="4078931"/>
            <a:ext cx="4402966" cy="16700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89904" y="3675349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7741327" y="5495445"/>
            <a:ext cx="674703" cy="33331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2" idx="2"/>
          </p:cNvCxnSpPr>
          <p:nvPr/>
        </p:nvCxnSpPr>
        <p:spPr>
          <a:xfrm flipH="1" flipV="1">
            <a:off x="4305670" y="5002677"/>
            <a:ext cx="3435657" cy="65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9810" y="4731798"/>
            <a:ext cx="313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예측 정확도 </a:t>
            </a:r>
            <a:r>
              <a:rPr lang="en-US" altLang="ko-KR" dirty="0"/>
              <a:t>: 49.63%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14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ACC4-5334-D207-732F-C88714375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785773-C0B0-4E57-BCCE-0A27EDD0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9ADC14-BE07-A50B-DB35-970328C93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640"/>
            <a:ext cx="12192000" cy="6277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7C5ED-EB9E-8E27-F7E3-7747D16B7302}"/>
              </a:ext>
            </a:extLst>
          </p:cNvPr>
          <p:cNvSpPr txBox="1"/>
          <p:nvPr/>
        </p:nvSpPr>
        <p:spPr>
          <a:xfrm>
            <a:off x="1208222" y="2459504"/>
            <a:ext cx="977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2"/>
                </a:solidFill>
              </a:rPr>
              <a:t>Mission 2</a:t>
            </a:r>
          </a:p>
          <a:p>
            <a:pPr algn="ctr"/>
            <a:r>
              <a:rPr lang="ko-KR" altLang="en-US" sz="6000" b="1" dirty="0">
                <a:solidFill>
                  <a:schemeClr val="bg2"/>
                </a:solidFill>
              </a:rPr>
              <a:t>패션 스타일 선호 여부 예측</a:t>
            </a:r>
          </a:p>
        </p:txBody>
      </p:sp>
    </p:spTree>
    <p:extLst>
      <p:ext uri="{BB962C8B-B14F-4D97-AF65-F5344CB8AC3E}">
        <p14:creationId xmlns:p14="http://schemas.microsoft.com/office/powerpoint/2010/main" val="249191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0CA43-F70D-8428-4115-CFF173F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A9FC16-166A-F5E5-2E6F-360F783CA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4EB31E-2C22-D425-1E7F-0A3240D9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8" y="924999"/>
            <a:ext cx="10459844" cy="5413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9D674-EE54-AEF4-5071-1760C4DF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5A697A-02A0-D5D4-1432-3FC1BF4F5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C80371-A566-8273-5817-3D29BDFD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83" b="20006"/>
          <a:stretch/>
        </p:blipFill>
        <p:spPr>
          <a:xfrm>
            <a:off x="1959025" y="1071291"/>
            <a:ext cx="8273949" cy="307120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4813C9-028C-456A-3A11-980639F69491}"/>
              </a:ext>
            </a:extLst>
          </p:cNvPr>
          <p:cNvGrpSpPr/>
          <p:nvPr/>
        </p:nvGrpSpPr>
        <p:grpSpPr>
          <a:xfrm>
            <a:off x="2261982" y="4318679"/>
            <a:ext cx="7668033" cy="1790210"/>
            <a:chOff x="629529" y="4091606"/>
            <a:chExt cx="7668033" cy="179021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FAE4C5C-700B-9F4C-0E01-DE593719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529" y="4091606"/>
              <a:ext cx="3473007" cy="179021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97FE9C-D849-4ABB-B56F-3DB69C5F6110}"/>
                </a:ext>
              </a:extLst>
            </p:cNvPr>
            <p:cNvSpPr txBox="1"/>
            <p:nvPr/>
          </p:nvSpPr>
          <p:spPr>
            <a:xfrm>
              <a:off x="3943145" y="4287117"/>
              <a:ext cx="365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패션 스타일 이미지 분류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7842D-D6F9-B071-3901-08C1CE011F94}"/>
                </a:ext>
              </a:extLst>
            </p:cNvPr>
            <p:cNvSpPr txBox="1"/>
            <p:nvPr/>
          </p:nvSpPr>
          <p:spPr>
            <a:xfrm>
              <a:off x="3943145" y="5085533"/>
              <a:ext cx="4354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패션 스타일 선호 여부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52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288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유효한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탐색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A73822-811B-86DE-A6B1-44A00D2D5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39" y="1938738"/>
            <a:ext cx="4799960" cy="36230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3197D8-79FF-9CDE-9D6A-61E79856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05" y="939202"/>
            <a:ext cx="6344986" cy="53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4F5A4-0262-5DDC-947F-86AB8B620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E5EC7C-479F-CAEB-1267-0438A5A2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9371BC-A960-7E87-BCC2-86D0D37D8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6859-F639-E456-4DE9-84E0A14F8439}"/>
              </a:ext>
            </a:extLst>
          </p:cNvPr>
          <p:cNvSpPr txBox="1"/>
          <p:nvPr/>
        </p:nvSpPr>
        <p:spPr>
          <a:xfrm>
            <a:off x="463377" y="939202"/>
            <a:ext cx="347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i="0" dirty="0">
                <a:effectLst/>
                <a:latin typeface="system-ui"/>
              </a:rPr>
              <a:t>“성별 </a:t>
            </a:r>
            <a:r>
              <a:rPr lang="en-US" altLang="ko-KR" sz="2000" b="1" i="0" dirty="0">
                <a:effectLst/>
                <a:latin typeface="system-ui"/>
              </a:rPr>
              <a:t>&amp; </a:t>
            </a:r>
            <a:r>
              <a:rPr lang="ko-KR" altLang="en-US" sz="2000" b="1" i="0" dirty="0">
                <a:effectLst/>
                <a:latin typeface="system-ui"/>
              </a:rPr>
              <a:t>스타일” 통계치</a:t>
            </a:r>
            <a:r>
              <a:rPr lang="ko-KR" altLang="en-US" sz="2000" b="1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E80A76-B569-DFC0-1BC0-F27C215E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2039357"/>
            <a:ext cx="6518284" cy="36608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A2AA8-E56A-D3EF-8B1A-7573AD537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101" y="1123868"/>
            <a:ext cx="2623089" cy="52179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5B0F18-3104-332A-6B62-FD3AD092E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818" y="1418708"/>
            <a:ext cx="2530496" cy="49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87DFF-B330-7F1A-3D66-83551C76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21FF08-DFB4-4C8F-5D2D-42EA70117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3D8A45-71A0-8DDB-5EB6-0CB11128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F78D32-9C03-0E56-3B71-7861EC024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825546"/>
            <a:ext cx="6536726" cy="3807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898E7C-0791-5BC2-A74F-1D55322E4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692" y="1292917"/>
            <a:ext cx="2524794" cy="50386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215882-AFD5-58D9-CDDA-9567B1F60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897" y="1012284"/>
            <a:ext cx="2650523" cy="53475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D4B0E9-C0C6-6A06-7212-4D327CAF7F44}"/>
              </a:ext>
            </a:extLst>
          </p:cNvPr>
          <p:cNvSpPr txBox="1"/>
          <p:nvPr/>
        </p:nvSpPr>
        <p:spPr>
          <a:xfrm>
            <a:off x="463377" y="939202"/>
            <a:ext cx="347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i="0" dirty="0">
                <a:effectLst/>
                <a:latin typeface="system-ui"/>
              </a:rPr>
              <a:t>“성별 </a:t>
            </a:r>
            <a:r>
              <a:rPr lang="en-US" altLang="ko-KR" sz="2000" b="1" i="0" dirty="0">
                <a:effectLst/>
                <a:latin typeface="system-ui"/>
              </a:rPr>
              <a:t>&amp; </a:t>
            </a:r>
            <a:r>
              <a:rPr lang="ko-KR" altLang="en-US" sz="2000" b="1" i="0" dirty="0">
                <a:effectLst/>
                <a:latin typeface="system-ui"/>
              </a:rPr>
              <a:t>스타일” 통계치</a:t>
            </a:r>
            <a:r>
              <a:rPr lang="ko-KR" altLang="en-US" sz="20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25435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7387F-6740-C3AF-2677-985879EB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231F13-F0B7-A3B7-2C76-DBE87118F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5299EF-25E0-1EB2-FAE2-7D88305D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1061535"/>
            <a:ext cx="10273990" cy="50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4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5F19-858C-B17C-5013-49C51D23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67C922-4FE1-26DE-00CE-A2E9365B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375E2-3184-BE3E-8ECE-2A6059D2F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58D82-7347-448B-0809-A36889A390D5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system-ui"/>
              </a:rPr>
              <a:t>1. </a:t>
            </a:r>
            <a:r>
              <a:rPr lang="ko-KR" altLang="en-US" sz="2000" b="1" i="0" dirty="0">
                <a:effectLst/>
                <a:latin typeface="system-ui"/>
              </a:rPr>
              <a:t>유효한 </a:t>
            </a:r>
            <a:r>
              <a:rPr lang="ko-KR" altLang="en-US" sz="2000" b="1" i="0" dirty="0" err="1">
                <a:effectLst/>
                <a:latin typeface="system-ui"/>
              </a:rPr>
              <a:t>라벨링</a:t>
            </a:r>
            <a:r>
              <a:rPr lang="ko-KR" altLang="en-US" sz="2000" b="1" i="0" dirty="0">
                <a:effectLst/>
                <a:latin typeface="system-ui"/>
              </a:rPr>
              <a:t> 데이터를 이용하여 스타일 선호 </a:t>
            </a:r>
            <a:r>
              <a:rPr lang="ko-KR" altLang="en-US" sz="2000" b="1" i="0" dirty="0" err="1">
                <a:effectLst/>
                <a:latin typeface="system-ui"/>
              </a:rPr>
              <a:t>정보표</a:t>
            </a:r>
            <a:r>
              <a:rPr lang="ko-KR" altLang="en-US" sz="2000" b="1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3A1A4-1DB0-22DB-CEC4-DE39708CB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361" b="11781"/>
          <a:stretch/>
        </p:blipFill>
        <p:spPr>
          <a:xfrm>
            <a:off x="463376" y="1476632"/>
            <a:ext cx="5962138" cy="4988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10180A-DE53-BD7E-9614-460E4D886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58" y="1543148"/>
            <a:ext cx="6437090" cy="40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9E30-A740-E158-BE33-A22CF7FF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E530C6-5D7A-647B-124F-989E8E049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5D7BF-C45B-FB9F-38C5-524F2DABB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1E4BF6-35E2-4A79-7B76-F9D4334835FB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ystem-ui"/>
              </a:rPr>
              <a:t>2</a:t>
            </a:r>
            <a:r>
              <a:rPr lang="en-US" altLang="ko-KR" sz="2000" b="1" i="0" dirty="0">
                <a:effectLst/>
                <a:latin typeface="system-ui"/>
              </a:rPr>
              <a:t>. </a:t>
            </a:r>
            <a:r>
              <a:rPr lang="ko-KR" altLang="en-US" sz="2000" b="1" i="0" dirty="0">
                <a:effectLst/>
                <a:latin typeface="system-ui"/>
              </a:rPr>
              <a:t>전체 응답자에 대한</a:t>
            </a:r>
            <a:r>
              <a:rPr lang="en-US" altLang="ko-KR" sz="2000" b="1" dirty="0">
                <a:latin typeface="system-ui"/>
              </a:rPr>
              <a:t> </a:t>
            </a:r>
            <a:r>
              <a:rPr lang="ko-KR" altLang="en-US" sz="2000" b="1" i="0" dirty="0">
                <a:effectLst/>
                <a:latin typeface="system-ui"/>
              </a:rPr>
              <a:t>스타일 선호 </a:t>
            </a:r>
            <a:r>
              <a:rPr lang="ko-KR" altLang="en-US" sz="2000" b="1" i="0" dirty="0" err="1">
                <a:effectLst/>
                <a:latin typeface="system-ui"/>
              </a:rPr>
              <a:t>정보표</a:t>
            </a:r>
            <a:r>
              <a:rPr lang="ko-KR" altLang="en-US" sz="2000" b="1" dirty="0"/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62D9B-8452-739B-6F57-E1EFF8CB7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427315"/>
            <a:ext cx="7889791" cy="49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DC34-82DE-C05A-4952-0C827CF2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235856-023C-C147-D279-87CC5651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A4F811-BBFC-6AF4-B2DF-BF202BD32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9DBA6-BD2C-4BAC-C045-6BA66907327A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맑은 고딕 (본문)"/>
              </a:rPr>
              <a:t>3. </a:t>
            </a:r>
            <a:r>
              <a:rPr lang="ko-KR" altLang="en-US" sz="2000" b="1" i="0" dirty="0">
                <a:effectLst/>
                <a:latin typeface="맑은 고딕 (본문)"/>
              </a:rPr>
              <a:t>응답자 </a:t>
            </a:r>
            <a:r>
              <a:rPr lang="en-US" altLang="ko-KR" sz="2000" b="1" i="0" dirty="0">
                <a:effectLst/>
                <a:latin typeface="맑은 고딕 (본문)"/>
              </a:rPr>
              <a:t>100</a:t>
            </a:r>
            <a:r>
              <a:rPr lang="ko-KR" altLang="en-US" sz="2000" b="1" i="0" dirty="0">
                <a:effectLst/>
                <a:latin typeface="맑은 고딕 (본문)"/>
              </a:rPr>
              <a:t>명에 대한</a:t>
            </a:r>
            <a:r>
              <a:rPr lang="en-US" altLang="ko-KR" sz="2000" b="1" dirty="0">
                <a:latin typeface="맑은 고딕 (본문)"/>
              </a:rPr>
              <a:t> </a:t>
            </a:r>
            <a:r>
              <a:rPr lang="ko-KR" altLang="en-US" sz="2000" b="1" i="0" dirty="0">
                <a:effectLst/>
                <a:latin typeface="맑은 고딕 (본문)"/>
              </a:rPr>
              <a:t>스타일 선호 </a:t>
            </a:r>
            <a:r>
              <a:rPr lang="ko-KR" altLang="en-US" sz="2000" b="1" i="0" dirty="0" err="1">
                <a:effectLst/>
                <a:latin typeface="맑은 고딕 (본문)"/>
              </a:rPr>
              <a:t>정보표</a:t>
            </a:r>
            <a:r>
              <a:rPr lang="ko-KR" altLang="en-US" sz="2000" b="1" dirty="0">
                <a:latin typeface="맑은 고딕 (본문)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1BFBD-861D-0676-F861-99FA12315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471697"/>
            <a:ext cx="5629257" cy="3416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7E6D58-F4D9-2CB9-CC81-BCA06EC16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91" b="9744"/>
          <a:stretch/>
        </p:blipFill>
        <p:spPr>
          <a:xfrm>
            <a:off x="6096000" y="1003868"/>
            <a:ext cx="5791200" cy="2422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2A8C31-DF12-AFB8-E519-878518101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55" r="323"/>
          <a:stretch/>
        </p:blipFill>
        <p:spPr>
          <a:xfrm>
            <a:off x="6099369" y="3710866"/>
            <a:ext cx="5796710" cy="241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1600" y="3306781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89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3C70-72E8-827D-37F9-63A6157E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39F2B2-91E4-9D33-5F02-9FDA2105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B22C9-F7E9-3A26-1326-44C5DA32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640"/>
            <a:ext cx="12192000" cy="6277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97D9B-45FE-E9D4-72B6-05ED17EB6217}"/>
              </a:ext>
            </a:extLst>
          </p:cNvPr>
          <p:cNvSpPr txBox="1"/>
          <p:nvPr/>
        </p:nvSpPr>
        <p:spPr>
          <a:xfrm>
            <a:off x="1208222" y="2459504"/>
            <a:ext cx="977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2"/>
                </a:solidFill>
              </a:rPr>
              <a:t>Mission 3</a:t>
            </a:r>
          </a:p>
          <a:p>
            <a:pPr algn="ctr"/>
            <a:r>
              <a:rPr lang="ko-KR" altLang="en-US" sz="6000" b="1" dirty="0">
                <a:solidFill>
                  <a:schemeClr val="bg2"/>
                </a:solidFill>
              </a:rPr>
              <a:t>패션 스타일 선호 여부 예측</a:t>
            </a:r>
          </a:p>
        </p:txBody>
      </p:sp>
    </p:spTree>
    <p:extLst>
      <p:ext uri="{BB962C8B-B14F-4D97-AF65-F5344CB8AC3E}">
        <p14:creationId xmlns:p14="http://schemas.microsoft.com/office/powerpoint/2010/main" val="190778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052CB-FFB9-242B-75CE-033B4652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28BA4A-0127-8765-2937-DDE0A8F3C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0CB032-849B-A4EC-688E-32B15697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5" y="1543771"/>
            <a:ext cx="11366810" cy="41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5DA8-306D-6C46-CA15-CDEE4BAC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629EDF-10BD-AC0A-BE2A-AD960E86B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285F9-4544-CA8A-3306-98625254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D253B5-4485-2A55-BBC0-C4994A953F75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맑은 고딕 (본문)"/>
              </a:rPr>
              <a:t>1. </a:t>
            </a:r>
            <a:r>
              <a:rPr lang="ko-KR" altLang="en-US" sz="2000" b="1" i="0" dirty="0" err="1">
                <a:effectLst/>
                <a:latin typeface="맑은 고딕 (본문)"/>
              </a:rPr>
              <a:t>추천시스템</a:t>
            </a:r>
            <a:r>
              <a:rPr lang="ko-KR" altLang="en-US" sz="2000" b="1" i="0" dirty="0">
                <a:effectLst/>
                <a:latin typeface="맑은 고딕 (본문)"/>
              </a:rPr>
              <a:t> 방법</a:t>
            </a:r>
            <a:r>
              <a:rPr lang="ko-KR" altLang="en-US" sz="2000" b="1" dirty="0">
                <a:latin typeface="맑은 고딕 (본문)"/>
              </a:rPr>
              <a:t>  </a:t>
            </a:r>
          </a:p>
        </p:txBody>
      </p:sp>
      <p:pic>
        <p:nvPicPr>
          <p:cNvPr id="4" name="그림 3" descr="텍스트, 폰트, 원이(가) 표시된 사진&#10;&#10;자동 생성된 설명">
            <a:extLst>
              <a:ext uri="{FF2B5EF4-FFF2-40B4-BE49-F238E27FC236}">
                <a16:creationId xmlns:a16="http://schemas.microsoft.com/office/drawing/2014/main" id="{F9907539-ED63-E1D8-8E4F-F9C459C2B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2" y="2479237"/>
            <a:ext cx="5399928" cy="27023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CD50C8-0332-2488-8511-378EC82F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71" y="832543"/>
            <a:ext cx="6193599" cy="575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5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CE65-8B98-F7F8-2D05-3F07519F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59E0-1EF5-6E7A-8AD1-2E62331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EE9C7F-3C98-E124-34E1-C499FD85B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640"/>
            <a:ext cx="12192000" cy="6277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36861-ABA9-30AB-1D7F-ED7B3988D83F}"/>
              </a:ext>
            </a:extLst>
          </p:cNvPr>
          <p:cNvSpPr txBox="1"/>
          <p:nvPr/>
        </p:nvSpPr>
        <p:spPr>
          <a:xfrm>
            <a:off x="1208222" y="2459504"/>
            <a:ext cx="977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2"/>
                </a:solidFill>
              </a:rPr>
              <a:t>Mission 1</a:t>
            </a:r>
          </a:p>
          <a:p>
            <a:pPr algn="ctr"/>
            <a:r>
              <a:rPr lang="ko-KR" altLang="en-US" sz="6000" b="1" dirty="0">
                <a:solidFill>
                  <a:schemeClr val="bg2"/>
                </a:solidFill>
              </a:rPr>
              <a:t>패션 스타일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2242000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5DA8-306D-6C46-CA15-CDEE4BAC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629EDF-10BD-AC0A-BE2A-AD960E86B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B285F9-4544-CA8A-3306-98625254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D253B5-4485-2A55-BBC0-C4994A953F75}"/>
              </a:ext>
            </a:extLst>
          </p:cNvPr>
          <p:cNvSpPr txBox="1"/>
          <p:nvPr/>
        </p:nvSpPr>
        <p:spPr>
          <a:xfrm>
            <a:off x="463376" y="939202"/>
            <a:ext cx="1113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 (본문)"/>
              </a:rPr>
              <a:t>2</a:t>
            </a:r>
            <a:r>
              <a:rPr lang="en-US" altLang="ko-KR" sz="2000" b="1" i="0" dirty="0">
                <a:effectLst/>
                <a:latin typeface="맑은 고딕 (본문)"/>
              </a:rPr>
              <a:t>. </a:t>
            </a:r>
            <a:r>
              <a:rPr lang="ko-KR" altLang="en-US" sz="2000" b="1" dirty="0">
                <a:latin typeface="맑은 고딕 (본문)"/>
              </a:rPr>
              <a:t> 스타일 선호 </a:t>
            </a:r>
            <a:r>
              <a:rPr lang="ko-KR" altLang="en-US" sz="2000" b="1" dirty="0" err="1">
                <a:latin typeface="맑은 고딕 (본문)"/>
              </a:rPr>
              <a:t>정보표</a:t>
            </a:r>
            <a:r>
              <a:rPr lang="en-US" altLang="ko-KR" sz="2000" b="1" dirty="0">
                <a:latin typeface="맑은 고딕 (본문)"/>
              </a:rPr>
              <a:t> </a:t>
            </a:r>
            <a:r>
              <a:rPr lang="ko-KR" altLang="en-US" sz="2000" b="1" dirty="0">
                <a:latin typeface="맑은 고딕 (본문)"/>
              </a:rPr>
              <a:t>기반 응답자의 스타일 선호 여부를 예측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0" y="1507684"/>
            <a:ext cx="10240920" cy="41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5F5D-A9F3-DC05-71C6-A718303D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B03054-B108-A117-D296-F6129F61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8F54D-F3D9-E03F-5570-2CE95D9A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3" y="1627555"/>
            <a:ext cx="10980234" cy="3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6D74-9DD6-EA89-ED0F-7AACA4BA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EFF346-BCBE-4D5B-BEF5-13A1E97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50C60-89FB-F13A-96B1-26AC454F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5530-21E2-B622-269D-5173296735E3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 (본문)"/>
              </a:rPr>
              <a:t>1</a:t>
            </a:r>
            <a:r>
              <a:rPr lang="en-US" altLang="ko-KR" sz="2000" b="1" i="0" dirty="0">
                <a:effectLst/>
                <a:latin typeface="맑은 고딕 (본문)"/>
              </a:rPr>
              <a:t>. </a:t>
            </a:r>
            <a:r>
              <a:rPr lang="en-US" altLang="ko-KR" sz="2000" b="1" i="0" dirty="0" err="1">
                <a:effectLst/>
                <a:latin typeface="맑은 고딕 (본문)"/>
              </a:rPr>
              <a:t>Resnet</a:t>
            </a:r>
            <a:r>
              <a:rPr lang="en-US" altLang="ko-KR" sz="2000" b="1" i="0" dirty="0">
                <a:effectLst/>
                <a:latin typeface="맑은 고딕 (본문)"/>
              </a:rPr>
              <a:t> </a:t>
            </a:r>
            <a:r>
              <a:rPr lang="ko-KR" altLang="en-US" sz="2000" b="1" i="0" dirty="0">
                <a:effectLst/>
                <a:latin typeface="맑은 고딕 (본문)"/>
              </a:rPr>
              <a:t>모델 불러오기</a:t>
            </a:r>
            <a:endParaRPr lang="ko-KR" altLang="en-US" sz="2000" b="1" dirty="0">
              <a:latin typeface="맑은 고딕 (본문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482570"/>
            <a:ext cx="5752485" cy="4616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29" y="1216241"/>
            <a:ext cx="6710820" cy="26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5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6D74-9DD6-EA89-ED0F-7AACA4BA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EFF346-BCBE-4D5B-BEF5-13A1E97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50C60-89FB-F13A-96B1-26AC454F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5530-21E2-B622-269D-5173296735E3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 (본문)"/>
              </a:rPr>
              <a:t>1. </a:t>
            </a:r>
            <a:r>
              <a:rPr lang="en-US" altLang="ko-KR" sz="2000" b="1" dirty="0" err="1">
                <a:latin typeface="맑은 고딕 (본문)"/>
              </a:rPr>
              <a:t>Resnet</a:t>
            </a:r>
            <a:r>
              <a:rPr lang="en-US" altLang="ko-KR" sz="2000" b="1" dirty="0">
                <a:latin typeface="맑은 고딕 (본문)"/>
              </a:rPr>
              <a:t> </a:t>
            </a:r>
            <a:r>
              <a:rPr lang="ko-KR" altLang="en-US" sz="2000" b="1" dirty="0">
                <a:latin typeface="맑은 고딕 (본문)"/>
              </a:rPr>
              <a:t>모델 불러오기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544191"/>
            <a:ext cx="4774060" cy="5041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367" y="1604303"/>
            <a:ext cx="4618332" cy="46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6D74-9DD6-EA89-ED0F-7AACA4BA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EFF346-BCBE-4D5B-BEF5-13A1E97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50C60-89FB-F13A-96B1-26AC454F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5530-21E2-B622-269D-5173296735E3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이미지 간 </a:t>
            </a:r>
            <a:r>
              <a:rPr lang="ko-KR" altLang="en-US" sz="2000" b="1" dirty="0" err="1"/>
              <a:t>유사도를</a:t>
            </a:r>
            <a:r>
              <a:rPr lang="ko-KR" altLang="en-US" sz="2000" b="1" dirty="0"/>
              <a:t> 계산</a:t>
            </a:r>
            <a:endParaRPr lang="ko-KR" altLang="en-US" sz="2000" b="1" dirty="0">
              <a:latin typeface="맑은 고딕 (본문)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382468"/>
            <a:ext cx="3964743" cy="1831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153" y="1435736"/>
            <a:ext cx="5013421" cy="51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6D74-9DD6-EA89-ED0F-7AACA4BA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EFF346-BCBE-4D5B-BEF5-13A1E97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50C60-89FB-F13A-96B1-26AC454F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5530-21E2-B622-269D-5173296735E3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Validation </a:t>
            </a:r>
            <a:r>
              <a:rPr lang="ko-KR" altLang="en-US" sz="2000" b="1" dirty="0"/>
              <a:t>데이터 내 응답자의 스타일 선호 여부를 예측</a:t>
            </a:r>
            <a:endParaRPr lang="ko-KR" altLang="en-US" sz="2000" b="1" dirty="0">
              <a:latin typeface="맑은 고딕 (본문)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63377" y="1554666"/>
            <a:ext cx="9515124" cy="3851835"/>
            <a:chOff x="463376" y="1510278"/>
            <a:chExt cx="10366843" cy="375109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377" y="1510278"/>
              <a:ext cx="10366842" cy="303508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376" y="4650342"/>
              <a:ext cx="10296359" cy="611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090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6D74-9DD6-EA89-ED0F-7AACA4BA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EFF346-BCBE-4D5B-BEF5-13A1E97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50C60-89FB-F13A-96B1-26AC454F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5530-21E2-B622-269D-5173296735E3}"/>
              </a:ext>
            </a:extLst>
          </p:cNvPr>
          <p:cNvSpPr txBox="1"/>
          <p:nvPr/>
        </p:nvSpPr>
        <p:spPr>
          <a:xfrm>
            <a:off x="463377" y="939202"/>
            <a:ext cx="983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/>
              <a:t>스타일 선호 여부 최종 예측 성능</a:t>
            </a:r>
            <a:endParaRPr lang="ko-KR" altLang="en-US" sz="2000" b="1" dirty="0"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7" y="1542674"/>
            <a:ext cx="6789679" cy="486088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72862" y="6074462"/>
            <a:ext cx="1118586" cy="38174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6"/>
          </p:cNvCxnSpPr>
          <p:nvPr/>
        </p:nvCxnSpPr>
        <p:spPr>
          <a:xfrm flipV="1">
            <a:off x="1491448" y="2849732"/>
            <a:ext cx="6391923" cy="341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76447" y="2665066"/>
            <a:ext cx="266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예측 정확도 </a:t>
            </a:r>
            <a:r>
              <a:rPr lang="en-US" altLang="ko-KR" dirty="0"/>
              <a:t>: 0.55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2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E16B8E-4896-2D77-F3BA-FA138F2C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6E4A77-65BB-D5E9-263A-CFA82634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C550-73C3-D403-1D8F-0481B4B7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38C46-3F9D-E1D9-FD6B-66139902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4C3E7D-C100-FB0C-E6C8-8A9CD802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7" y="808926"/>
            <a:ext cx="10957931" cy="54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Jpg </a:t>
            </a:r>
            <a:r>
              <a:rPr lang="ko-KR" altLang="en-US" sz="2000" b="1" dirty="0"/>
              <a:t>파일에 기반하여 “이미지</a:t>
            </a:r>
            <a:r>
              <a:rPr lang="en-US" altLang="ko-KR" sz="2000" b="1" dirty="0"/>
              <a:t>ID” </a:t>
            </a:r>
            <a:r>
              <a:rPr lang="ko-KR" altLang="en-US" sz="2000" b="1" dirty="0"/>
              <a:t>수 기준 분류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" r="446" b="12714"/>
          <a:stretch/>
        </p:blipFill>
        <p:spPr>
          <a:xfrm>
            <a:off x="463377" y="1740024"/>
            <a:ext cx="9080184" cy="41329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35059" b="617"/>
          <a:stretch/>
        </p:blipFill>
        <p:spPr>
          <a:xfrm>
            <a:off x="5185787" y="1796928"/>
            <a:ext cx="5849156" cy="22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“성별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스타일”통계치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759" b="-289"/>
          <a:stretch/>
        </p:blipFill>
        <p:spPr>
          <a:xfrm>
            <a:off x="463377" y="2035357"/>
            <a:ext cx="5218332" cy="308705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908271" y="1003537"/>
            <a:ext cx="5385863" cy="5150697"/>
            <a:chOff x="5908271" y="894996"/>
            <a:chExt cx="5219110" cy="50680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8271" y="894996"/>
              <a:ext cx="2619741" cy="5068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1166" y="1207364"/>
              <a:ext cx="2466215" cy="4755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22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“성별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스타일”통계치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7" y="2015247"/>
            <a:ext cx="5106113" cy="31817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032867" y="1120938"/>
            <a:ext cx="5348305" cy="5155011"/>
            <a:chOff x="6032867" y="1139257"/>
            <a:chExt cx="5164974" cy="50394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2867" y="1139257"/>
              <a:ext cx="2495898" cy="50394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701" y="1401369"/>
              <a:ext cx="2438140" cy="477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80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C21DE-A1E8-C1FE-AA25-EF3F9B102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BB0838-F60D-2AAA-86E4-F762228E9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D16FEC-C7E0-0B75-BD2D-AA05A1F9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0" y="943408"/>
            <a:ext cx="10720039" cy="53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83BF-BF81-2687-3C8E-ADE4B9DA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7232A4-4CED-C6D8-40D8-FCC9D833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B25825-9DAF-BB86-DC60-40A456AB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701" y="5872976"/>
            <a:ext cx="2720067" cy="40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F2D43-BD17-935A-583C-338FA4159E5F}"/>
              </a:ext>
            </a:extLst>
          </p:cNvPr>
          <p:cNvSpPr txBox="1"/>
          <p:nvPr/>
        </p:nvSpPr>
        <p:spPr>
          <a:xfrm>
            <a:off x="463377" y="939202"/>
            <a:ext cx="1036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Basic block </a:t>
            </a:r>
            <a:r>
              <a:rPr lang="ko-KR" altLang="en-US" sz="2000" b="1" dirty="0"/>
              <a:t>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3" y="3424237"/>
            <a:ext cx="19053" cy="9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3" y="3576637"/>
            <a:ext cx="19053" cy="95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3377" y="1339312"/>
            <a:ext cx="7848362" cy="5282866"/>
            <a:chOff x="463377" y="1339312"/>
            <a:chExt cx="7848362" cy="52828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377" y="1339312"/>
              <a:ext cx="4396869" cy="528286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9800" y="1407790"/>
              <a:ext cx="3821939" cy="330371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966" y="4334835"/>
            <a:ext cx="800212" cy="4096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1946" t="-1" r="11611" b="864"/>
          <a:stretch/>
        </p:blipFill>
        <p:spPr>
          <a:xfrm>
            <a:off x="8691238" y="2595146"/>
            <a:ext cx="3338003" cy="3007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54413" y="2410480"/>
            <a:ext cx="21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Basic block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0741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246</Words>
  <Application>Microsoft Office PowerPoint</Application>
  <PresentationFormat>와이드스크린</PresentationFormat>
  <Paragraphs>61</Paragraphs>
  <Slides>38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system-ui</vt:lpstr>
      <vt:lpstr>맑은 고딕</vt:lpstr>
      <vt:lpstr>맑은 고딕 (본문)</vt:lpstr>
      <vt:lpstr>세방고딕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SangMok JEE</dc:creator>
  <cp:lastModifiedBy>최규민</cp:lastModifiedBy>
  <cp:revision>24</cp:revision>
  <dcterms:created xsi:type="dcterms:W3CDTF">2024-10-23T01:56:01Z</dcterms:created>
  <dcterms:modified xsi:type="dcterms:W3CDTF">2024-10-31T05:45:36Z</dcterms:modified>
</cp:coreProperties>
</file>